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6" r:id="rId2"/>
    <p:sldMasterId id="2147483699" r:id="rId3"/>
  </p:sldMasterIdLst>
  <p:notesMasterIdLst>
    <p:notesMasterId r:id="rId17"/>
  </p:notesMasterIdLst>
  <p:handoutMasterIdLst>
    <p:handoutMasterId r:id="rId18"/>
  </p:handoutMasterIdLst>
  <p:sldIdLst>
    <p:sldId id="359" r:id="rId4"/>
    <p:sldId id="331" r:id="rId5"/>
    <p:sldId id="361" r:id="rId6"/>
    <p:sldId id="356" r:id="rId7"/>
    <p:sldId id="360" r:id="rId8"/>
    <p:sldId id="333" r:id="rId9"/>
    <p:sldId id="368" r:id="rId10"/>
    <p:sldId id="367" r:id="rId11"/>
    <p:sldId id="366" r:id="rId12"/>
    <p:sldId id="369" r:id="rId13"/>
    <p:sldId id="364" r:id="rId14"/>
    <p:sldId id="365" r:id="rId15"/>
    <p:sldId id="370" r:id="rId16"/>
  </p:sldIdLst>
  <p:sldSz cx="9144000" cy="6858000" type="screen4x3"/>
  <p:notesSz cx="6934200" cy="9234488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pencer Foxworth" initials="" lastIdx="9" clrIdx="0"/>
  <p:cmAuthor id="1" name="Kelly Clement" initials="" lastIdx="0" clrIdx="1"/>
  <p:cmAuthor id="2" name="Holly Gibson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5DAA"/>
    <a:srgbClr val="961313"/>
    <a:srgbClr val="7AC143"/>
    <a:srgbClr val="AFDA8E"/>
    <a:srgbClr val="FFC425"/>
    <a:srgbClr val="F78E1E"/>
    <a:srgbClr val="F57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37" autoAdjust="0"/>
    <p:restoredTop sz="70047" autoAdjust="0"/>
  </p:normalViewPr>
  <p:slideViewPr>
    <p:cSldViewPr>
      <p:cViewPr varScale="1">
        <p:scale>
          <a:sx n="59" d="100"/>
          <a:sy n="59" d="100"/>
        </p:scale>
        <p:origin x="-20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34" y="-108"/>
      </p:cViewPr>
      <p:guideLst>
        <p:guide orient="horz" pos="2909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02663"/>
            <a:ext cx="3111500" cy="614362"/>
          </a:xfrm>
          <a:prstGeom prst="rect">
            <a:avLst/>
          </a:prstGeom>
        </p:spPr>
        <p:txBody>
          <a:bodyPr vert="horz" lIns="96432" tIns="48213" rIns="96432" bIns="482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Stepping Stones to Using Data, ER, AMD</a:t>
            </a:r>
          </a:p>
          <a:p>
            <a:pPr>
              <a:defRPr/>
            </a:pPr>
            <a:r>
              <a:rPr lang="en-US"/>
              <a:t>Revised 6/2012</a:t>
            </a:r>
          </a:p>
          <a:p>
            <a:pPr>
              <a:defRPr/>
            </a:pPr>
            <a:r>
              <a:rPr lang="en-US"/>
              <a:t>© 2012 Northwest Evaluation Association™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22700" y="8734425"/>
            <a:ext cx="3111500" cy="482600"/>
          </a:xfrm>
          <a:prstGeom prst="rect">
            <a:avLst/>
          </a:prstGeom>
        </p:spPr>
        <p:txBody>
          <a:bodyPr vert="horz" lIns="96432" tIns="48213" rIns="96432" bIns="482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94BF7D-869D-4D8D-B32B-D0CDF4B86F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150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15" tIns="46356" rIns="92715" bIns="4635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2150" y="4386263"/>
            <a:ext cx="5549900" cy="4154487"/>
          </a:xfrm>
          <a:prstGeom prst="rect">
            <a:avLst/>
          </a:prstGeom>
        </p:spPr>
        <p:txBody>
          <a:bodyPr vert="horz" lIns="92715" tIns="46356" rIns="92715" bIns="46356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02663"/>
            <a:ext cx="3111500" cy="614362"/>
          </a:xfrm>
          <a:prstGeom prst="rect">
            <a:avLst/>
          </a:prstGeom>
        </p:spPr>
        <p:txBody>
          <a:bodyPr vert="horz" lIns="96432" tIns="48213" rIns="96432" bIns="482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Stepping Stones to Using Data, ER, AMD</a:t>
            </a:r>
          </a:p>
          <a:p>
            <a:pPr>
              <a:defRPr/>
            </a:pPr>
            <a:r>
              <a:rPr lang="en-US"/>
              <a:t>Revised 10/2012</a:t>
            </a:r>
          </a:p>
          <a:p>
            <a:pPr>
              <a:defRPr/>
            </a:pPr>
            <a:r>
              <a:rPr lang="en-US"/>
              <a:t>© 2012 Northwest Evaluation Association™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2700" y="8734425"/>
            <a:ext cx="3111500" cy="482600"/>
          </a:xfrm>
          <a:prstGeom prst="rect">
            <a:avLst/>
          </a:prstGeom>
        </p:spPr>
        <p:txBody>
          <a:bodyPr vert="horz" lIns="96432" tIns="48213" rIns="96432" bIns="482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EE17AE-84C9-4135-9EAE-3BE877F268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08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indent="-2857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indent="-228600" algn="l" rtl="0" eaLnBrk="0" fontAlgn="base" hangingPunct="0">
      <a:spcBef>
        <a:spcPct val="30000"/>
      </a:spcBef>
      <a:spcAft>
        <a:spcPct val="0"/>
      </a:spcAft>
      <a:buFont typeface="Calibri" pitchFamily="34" charset="0"/>
      <a:buAutoNum type="arabicPeriod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indent="-2286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Essential Reports Chart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Timing: </a:t>
            </a:r>
            <a:r>
              <a:rPr lang="en-US" dirty="0" smtClean="0"/>
              <a:t>5 minutes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Purpose: </a:t>
            </a:r>
          </a:p>
          <a:p>
            <a:pPr marL="168716" indent="-168716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Note-taking device for participants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Exploring the </a:t>
            </a:r>
            <a:r>
              <a:rPr lang="en-US" b="1" i="1" dirty="0" smtClean="0"/>
              <a:t>Class Report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Timing: </a:t>
            </a:r>
            <a:r>
              <a:rPr lang="en-US" dirty="0" smtClean="0"/>
              <a:t>15 minutes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Purpose: </a:t>
            </a:r>
          </a:p>
          <a:p>
            <a:pPr marL="168716" indent="-168716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Participants access, interpret, and apply data from the </a:t>
            </a:r>
            <a:r>
              <a:rPr lang="en-US" i="1" dirty="0" smtClean="0"/>
              <a:t>Class Report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4403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9E2EB2-1A71-46AD-8732-934C714CD46D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6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Stepping Stones to Using Data, ER, AMD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Revised 10/2012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© 2012 Northwest Evaluation Association™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Essential Reports Chart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Timing: </a:t>
            </a:r>
            <a:r>
              <a:rPr lang="en-US" dirty="0" smtClean="0"/>
              <a:t>5 minutes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Purpose: </a:t>
            </a:r>
          </a:p>
          <a:p>
            <a:pPr marL="168716" indent="-168716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Note-taking device for participants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Exploring the </a:t>
            </a:r>
            <a:r>
              <a:rPr lang="en-US" b="1" i="1" dirty="0" smtClean="0"/>
              <a:t>Class Report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Timing: </a:t>
            </a:r>
            <a:r>
              <a:rPr lang="en-US" dirty="0" smtClean="0"/>
              <a:t>15 minutes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Purpose: </a:t>
            </a:r>
          </a:p>
          <a:p>
            <a:pPr marL="168716" indent="-168716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Participants access, interpret, and apply data from the </a:t>
            </a:r>
            <a:r>
              <a:rPr lang="en-US" i="1" dirty="0" smtClean="0"/>
              <a:t>Class Report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4608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A7F26F-5BB3-4447-BA43-A126F4236169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4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Stepping Stones to Using Data, ER, AMD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Revised 10/2012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© 2012 Northwest Evaluation Association™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Essential Reports Chart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Timing: </a:t>
            </a:r>
            <a:r>
              <a:rPr lang="en-US" dirty="0" smtClean="0"/>
              <a:t>5 minutes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Purpose: </a:t>
            </a:r>
          </a:p>
          <a:p>
            <a:pPr marL="168716" indent="-168716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Note-taking device for participants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Exploring the </a:t>
            </a:r>
            <a:r>
              <a:rPr lang="en-US" b="1" i="1" dirty="0" smtClean="0"/>
              <a:t>Class Report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Timing: </a:t>
            </a:r>
            <a:r>
              <a:rPr lang="en-US" dirty="0" smtClean="0"/>
              <a:t>15 minutes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Purpose: </a:t>
            </a:r>
          </a:p>
          <a:p>
            <a:pPr marL="168716" indent="-168716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Participants access, interpret, and apply data from the </a:t>
            </a:r>
            <a:r>
              <a:rPr lang="en-US" i="1" dirty="0" smtClean="0"/>
              <a:t>Class Report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4813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2FED90-796B-462F-B8F5-B778F69BE5AD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8132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Stepping Stones to Using Data, ER, AMD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Revised 10/2012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© 2012 Northwest Evaluation Association™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Essential Reports Chart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Timing: </a:t>
            </a:r>
            <a:r>
              <a:rPr lang="en-US" dirty="0" smtClean="0"/>
              <a:t>5 minutes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Purpose: </a:t>
            </a:r>
          </a:p>
          <a:p>
            <a:pPr marL="168716" indent="-168716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Note-taking device for participants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Exploring the </a:t>
            </a:r>
            <a:r>
              <a:rPr lang="en-US" b="1" i="1" dirty="0" smtClean="0"/>
              <a:t>Class Report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Timing: </a:t>
            </a:r>
            <a:r>
              <a:rPr lang="en-US" dirty="0" smtClean="0"/>
              <a:t>15 minutes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Purpose: </a:t>
            </a:r>
          </a:p>
          <a:p>
            <a:pPr marL="168716" indent="-168716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Participants access, interpret, and apply data from the </a:t>
            </a:r>
            <a:r>
              <a:rPr lang="en-US" i="1" dirty="0" smtClean="0"/>
              <a:t>Class Report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5017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1C40E3-E63B-4F17-A088-413E689E4A3A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180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Stepping Stones to Using Data, ER, AMD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Revised 10/2012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© 2012 Northwest Evaluation Association™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Essential Reports Chart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Timing: </a:t>
            </a:r>
            <a:r>
              <a:rPr lang="en-US" dirty="0" smtClean="0"/>
              <a:t>5 minutes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Purpose: </a:t>
            </a:r>
          </a:p>
          <a:p>
            <a:pPr marL="168716" indent="-168716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Note-taking device for participants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Exploring the </a:t>
            </a:r>
            <a:r>
              <a:rPr lang="en-US" b="1" i="1" dirty="0" smtClean="0"/>
              <a:t>Class Report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Timing: </a:t>
            </a:r>
            <a:r>
              <a:rPr lang="en-US" dirty="0" smtClean="0"/>
              <a:t>15 minutes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Purpose: </a:t>
            </a:r>
          </a:p>
          <a:p>
            <a:pPr marL="168716" indent="-168716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Participants access, interpret, and apply data from the </a:t>
            </a:r>
            <a:r>
              <a:rPr lang="en-US" i="1" dirty="0" smtClean="0"/>
              <a:t>Class Report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5222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E56B86-EEE0-4E6A-9B58-75CB3C092FCE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228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Stepping Stones to Using Data, ER, AMD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Revised 10/2012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© 2012 Northwest Evaluation Association™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Timing: </a:t>
            </a:r>
            <a:r>
              <a:rPr lang="en-US" dirty="0" smtClean="0"/>
              <a:t>10 minutes (of 45)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Purpose: </a:t>
            </a:r>
          </a:p>
          <a:p>
            <a:pPr marL="168716" indent="-168716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Participants explore annotated </a:t>
            </a:r>
            <a:r>
              <a:rPr lang="en-US" i="1" dirty="0" smtClean="0"/>
              <a:t>Class Breakdown by RIT </a:t>
            </a:r>
            <a:r>
              <a:rPr lang="en-US" dirty="0" smtClean="0"/>
              <a:t>and </a:t>
            </a:r>
            <a:r>
              <a:rPr lang="en-US" i="1" dirty="0" smtClean="0"/>
              <a:t>Class Breakdown by Goal </a:t>
            </a:r>
            <a:r>
              <a:rPr lang="en-US" dirty="0" smtClean="0"/>
              <a:t>reports.</a:t>
            </a:r>
          </a:p>
          <a:p>
            <a:pPr marL="168716" indent="-168716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EC4737-9E98-49A6-84AC-0773DE068F9D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4276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Stepping Stones to Using Data, ER, AMD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Revised 10/2012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© 2012 Northwest Evaluation Association™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Timing: </a:t>
            </a:r>
            <a:r>
              <a:rPr lang="en-US" dirty="0" smtClean="0"/>
              <a:t>see slide 11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/>
              <a:t>Purpose:  </a:t>
            </a:r>
          </a:p>
          <a:p>
            <a:pPr marL="168084" indent="-168084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This slide illustrates the process of accessing the </a:t>
            </a:r>
            <a:r>
              <a:rPr lang="en-US" i="1" dirty="0" smtClean="0"/>
              <a:t>Class by RIT </a:t>
            </a:r>
            <a:r>
              <a:rPr lang="en-US" dirty="0" smtClean="0"/>
              <a:t>and drilling down to </a:t>
            </a:r>
            <a:r>
              <a:rPr lang="en-US" i="1" dirty="0" smtClean="0"/>
              <a:t>Breakdown by Goal Area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err="1" smtClean="0"/>
              <a:t>DesCartes</a:t>
            </a:r>
            <a:r>
              <a:rPr lang="en-US" i="1" dirty="0" smtClean="0"/>
              <a:t>, </a:t>
            </a:r>
            <a:r>
              <a:rPr lang="en-US" dirty="0" smtClean="0"/>
              <a:t>including animations.</a:t>
            </a:r>
            <a:endParaRPr lang="en-US" b="1" dirty="0" smtClean="0"/>
          </a:p>
        </p:txBody>
      </p:sp>
      <p:sp>
        <p:nvSpPr>
          <p:cNvPr id="5632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757EC-EFB3-4556-9264-75998B48553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324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Stepping Stones to Using Data, ER, AMD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Revised 10/2012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© 2012 Northwest Evaluation Association™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Header Only - Without Kid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94500" y="5581650"/>
            <a:ext cx="21050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2838575"/>
            <a:ext cx="8594243" cy="2743200"/>
          </a:xfrm>
        </p:spPr>
        <p:txBody>
          <a:bodyPr/>
          <a:lstStyle>
            <a:lvl1pPr>
              <a:spcAft>
                <a:spcPts val="1200"/>
              </a:spcAft>
              <a:defRPr sz="2800">
                <a:solidFill>
                  <a:schemeClr val="bg1"/>
                </a:solidFill>
              </a:defRPr>
            </a:lvl1pPr>
            <a:lvl2pPr>
              <a:spcAft>
                <a:spcPts val="1200"/>
              </a:spcAft>
              <a:defRPr sz="2400">
                <a:solidFill>
                  <a:schemeClr val="bg1"/>
                </a:solidFill>
              </a:defRPr>
            </a:lvl2pPr>
            <a:lvl3pPr marL="1262063" indent="-228600">
              <a:spcAft>
                <a:spcPts val="1200"/>
              </a:spcAft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9D0D6-0C77-420B-85E7-B09B13E2B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606425"/>
            <a:ext cx="9144001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293938" y="57150"/>
            <a:ext cx="4556125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i="1" smtClean="0">
                <a:solidFill>
                  <a:schemeClr val="bg1"/>
                </a:solidFill>
              </a:rPr>
              <a:t>Partnering to help all kids learn</a:t>
            </a:r>
            <a:r>
              <a:rPr lang="en-US" sz="2400" i="1" baseline="30000" smtClean="0">
                <a:solidFill>
                  <a:schemeClr val="bg1"/>
                </a:solidFill>
              </a:rPr>
              <a:t>®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 bwMode="white">
          <a:xfrm>
            <a:off x="304800" y="3331015"/>
            <a:ext cx="8534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0"/>
            <a:ext cx="5715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33400"/>
            <a:ext cx="3613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 bwMode="white">
          <a:xfrm>
            <a:off x="4130815" y="2799247"/>
            <a:ext cx="4767031" cy="1259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white">
          <a:xfrm>
            <a:off x="4148369" y="4267200"/>
            <a:ext cx="4767031" cy="1385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US" sz="3200" kern="12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Header Only - Without Kid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94500" y="5581650"/>
            <a:ext cx="21050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2838575"/>
            <a:ext cx="8594243" cy="2743200"/>
          </a:xfrm>
        </p:spPr>
        <p:txBody>
          <a:bodyPr/>
          <a:lstStyle>
            <a:lvl1pPr>
              <a:spcAft>
                <a:spcPts val="1200"/>
              </a:spcAft>
              <a:defRPr sz="2800">
                <a:solidFill>
                  <a:schemeClr val="bg1"/>
                </a:solidFill>
              </a:defRPr>
            </a:lvl1pPr>
            <a:lvl2pPr>
              <a:spcAft>
                <a:spcPts val="1200"/>
              </a:spcAft>
              <a:defRPr sz="2400">
                <a:solidFill>
                  <a:schemeClr val="bg1"/>
                </a:solidFill>
              </a:defRPr>
            </a:lvl2pPr>
            <a:lvl3pPr marL="1262063" indent="-228600">
              <a:spcAft>
                <a:spcPts val="1200"/>
              </a:spcAft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0"/>
            <a:ext cx="5715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33400"/>
            <a:ext cx="3613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7"/>
          <p:cNvSpPr>
            <a:spLocks noGrp="1"/>
          </p:cNvSpPr>
          <p:nvPr>
            <p:ph type="title"/>
          </p:nvPr>
        </p:nvSpPr>
        <p:spPr bwMode="white">
          <a:xfrm>
            <a:off x="4130815" y="2799247"/>
            <a:ext cx="4767031" cy="1259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 bwMode="white">
          <a:xfrm>
            <a:off x="4148369" y="4267200"/>
            <a:ext cx="4767031" cy="1385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US" sz="3200" kern="12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:\users\Client Services\H-R\Z-Marketing\new brand photos\2columngridfingerpaintin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35100"/>
            <a:ext cx="218757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 userDrawn="1"/>
        </p:nvSpPr>
        <p:spPr>
          <a:xfrm>
            <a:off x="0" y="-3175"/>
            <a:ext cx="9155113" cy="146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A6B4A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5308" y="1644824"/>
            <a:ext cx="6515910" cy="4842934"/>
          </a:xfrm>
        </p:spPr>
        <p:txBody>
          <a:bodyPr/>
          <a:lstStyle>
            <a:lvl1pPr>
              <a:spcAft>
                <a:spcPts val="6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 marL="1262063" indent="-228600">
              <a:spcAft>
                <a:spcPts val="1200"/>
              </a:spcAft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64338" y="6473825"/>
            <a:ext cx="2212975" cy="365125"/>
          </a:xfrm>
        </p:spPr>
        <p:txBody>
          <a:bodyPr/>
          <a:lstStyle>
            <a:lvl1pPr>
              <a:defRPr lang="en-US" sz="10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B0346D0-3B0B-43B0-93EA-CBFC5EDDA60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:\users\Client Services\H-R\Z-Marketing\new brand photos\2columngridfingerpaintin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35100"/>
            <a:ext cx="218757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/>
          <p:nvPr userDrawn="1"/>
        </p:nvSpPr>
        <p:spPr>
          <a:xfrm>
            <a:off x="0" y="0"/>
            <a:ext cx="9155113" cy="1463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A6B4A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5308" y="1644824"/>
            <a:ext cx="6515910" cy="4842934"/>
          </a:xfrm>
        </p:spPr>
        <p:txBody>
          <a:bodyPr/>
          <a:lstStyle>
            <a:lvl1pPr marL="396875" indent="-395288">
              <a:spcAft>
                <a:spcPts val="600"/>
              </a:spcAft>
              <a:buFont typeface="+mj-lt"/>
              <a:buAutoNum type="arabicPeriod"/>
              <a:tabLst/>
              <a:defRPr sz="2800"/>
            </a:lvl1pPr>
            <a:lvl2pPr>
              <a:spcAft>
                <a:spcPts val="1200"/>
              </a:spcAft>
              <a:defRPr sz="2400"/>
            </a:lvl2pPr>
            <a:lvl3pPr marL="1262063" indent="-228600">
              <a:spcAft>
                <a:spcPts val="1200"/>
              </a:spcAft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64338" y="6473825"/>
            <a:ext cx="2212975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AFD3C1A-8A50-4467-B1B4-A37ACAAFDA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 descr="T:\users\Client Services\H-R\Z-Marketing\new brand photos\2columngridfingerpaintin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35100"/>
            <a:ext cx="218757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/>
          <p:nvPr userDrawn="1"/>
        </p:nvSpPr>
        <p:spPr>
          <a:xfrm>
            <a:off x="0" y="0"/>
            <a:ext cx="9155113" cy="1463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A6B4A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377440" y="1642535"/>
            <a:ext cx="3108960" cy="4834465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 marL="1262063" indent="-228600">
              <a:spcAft>
                <a:spcPts val="600"/>
              </a:spcAft>
              <a:buFont typeface="Wingdings" pitchFamily="2" charset="2"/>
              <a:buChar char="§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741892" y="1642534"/>
            <a:ext cx="3108960" cy="4834466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 marL="1262063" indent="-228600">
              <a:spcAft>
                <a:spcPts val="600"/>
              </a:spcAft>
              <a:buFont typeface="Wingdings" pitchFamily="2" charset="2"/>
              <a:buChar char="§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35775" y="6492875"/>
            <a:ext cx="2133600" cy="365125"/>
          </a:xfrm>
        </p:spPr>
        <p:txBody>
          <a:bodyPr/>
          <a:lstStyle>
            <a:lvl1pPr>
              <a:defRPr lang="en-US" sz="10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E2E275D-2246-4B73-9EB1-1254E7F8365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omparison - N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1"/>
          <p:cNvSpPr/>
          <p:nvPr userDrawn="1"/>
        </p:nvSpPr>
        <p:spPr>
          <a:xfrm>
            <a:off x="0" y="0"/>
            <a:ext cx="9155113" cy="1463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A6B4A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886200" cy="4800600"/>
          </a:xfrm>
        </p:spPr>
        <p:txBody>
          <a:bodyPr/>
          <a:lstStyle>
            <a:lvl1pPr>
              <a:spcAft>
                <a:spcPts val="300"/>
              </a:spcAft>
              <a:defRPr sz="2800"/>
            </a:lvl1pPr>
            <a:lvl2pPr>
              <a:spcAft>
                <a:spcPts val="600"/>
              </a:spcAft>
              <a:defRPr sz="2400"/>
            </a:lvl2pPr>
            <a:lvl3pPr marL="1262063" indent="-228600"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886200" cy="4754880"/>
          </a:xfrm>
        </p:spPr>
        <p:txBody>
          <a:bodyPr/>
          <a:lstStyle>
            <a:lvl1pPr>
              <a:spcAft>
                <a:spcPts val="300"/>
              </a:spcAft>
              <a:defRPr sz="2800"/>
            </a:lvl1pPr>
            <a:lvl2pPr>
              <a:spcAft>
                <a:spcPts val="600"/>
              </a:spcAft>
              <a:defRPr sz="2400"/>
            </a:lvl2pPr>
            <a:lvl3pPr marL="1262063" indent="-228600"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35775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9BBAB-8473-4AE8-ABA0-E4E6D9117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:\users\Client Services\H-R\Z-Marketing\new brand photos\2columngridfingerpaintin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35100"/>
            <a:ext cx="218757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/>
          <p:nvPr userDrawn="1"/>
        </p:nvSpPr>
        <p:spPr>
          <a:xfrm>
            <a:off x="0" y="0"/>
            <a:ext cx="9155113" cy="1463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A6B4A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42125" y="6480175"/>
            <a:ext cx="2133600" cy="365125"/>
          </a:xfrm>
        </p:spPr>
        <p:txBody>
          <a:bodyPr/>
          <a:lstStyle>
            <a:lvl1pPr>
              <a:defRPr lang="en-US" sz="10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A84B456-8607-4775-A115-72A14B5735D6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0"/>
            <a:ext cx="5715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33400"/>
            <a:ext cx="3613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7"/>
          <p:cNvSpPr>
            <a:spLocks noGrp="1"/>
          </p:cNvSpPr>
          <p:nvPr>
            <p:ph type="title"/>
          </p:nvPr>
        </p:nvSpPr>
        <p:spPr bwMode="white">
          <a:xfrm>
            <a:off x="4130815" y="2799247"/>
            <a:ext cx="4767031" cy="1259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 bwMode="white">
          <a:xfrm>
            <a:off x="4148369" y="4267200"/>
            <a:ext cx="4767031" cy="1385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US" sz="3200" kern="12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9155113" cy="1463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A6B4A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9" y="1691640"/>
            <a:ext cx="8458201" cy="4480560"/>
          </a:xfrm>
        </p:spPr>
        <p:txBody>
          <a:bodyPr/>
          <a:lstStyle>
            <a:lvl1pPr>
              <a:defRPr sz="2800"/>
            </a:lvl1pPr>
            <a:lvl2pPr>
              <a:spcAft>
                <a:spcPts val="1200"/>
              </a:spcAft>
              <a:defRPr sz="2400"/>
            </a:lvl2pPr>
            <a:lvl3pPr marL="1262063" indent="-228600">
              <a:spcAft>
                <a:spcPts val="1200"/>
              </a:spcAft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64338" y="6473825"/>
            <a:ext cx="2212975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A17AA49-9FA7-4265-BEA9-5DB217840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Only - Without Kid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55113" cy="1463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A6B4A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175" y="6491288"/>
            <a:ext cx="2133600" cy="365125"/>
          </a:xfrm>
        </p:spPr>
        <p:txBody>
          <a:bodyPr/>
          <a:lstStyle>
            <a:lvl1pPr>
              <a:defRPr lang="en-US" sz="10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DE913A4-CE3D-4DB3-B751-EBD59CC10E6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97612-75CF-4CFF-877A-E5731A416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606425"/>
            <a:ext cx="9144001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293938" y="57150"/>
            <a:ext cx="4556125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i="1" smtClean="0">
                <a:solidFill>
                  <a:prstClr val="white"/>
                </a:solidFill>
              </a:rPr>
              <a:t>Partnering to help all kids learn</a:t>
            </a:r>
            <a:r>
              <a:rPr lang="en-US" sz="2400" i="1" baseline="30000" smtClean="0">
                <a:solidFill>
                  <a:prstClr val="white"/>
                </a:solidFill>
              </a:rPr>
              <a:t>®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 bwMode="white">
          <a:xfrm>
            <a:off x="304800" y="3331015"/>
            <a:ext cx="8534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0"/>
            <a:ext cx="5715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33400"/>
            <a:ext cx="3613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 bwMode="white">
          <a:xfrm>
            <a:off x="4130815" y="2799247"/>
            <a:ext cx="4767031" cy="1259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white">
          <a:xfrm>
            <a:off x="4148369" y="4267200"/>
            <a:ext cx="4767031" cy="1385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US" sz="3200" kern="12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Header Only - Without Kid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94500" y="5581650"/>
            <a:ext cx="21050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2838575"/>
            <a:ext cx="8594243" cy="2743200"/>
          </a:xfrm>
        </p:spPr>
        <p:txBody>
          <a:bodyPr/>
          <a:lstStyle>
            <a:lvl1pPr>
              <a:spcAft>
                <a:spcPts val="1200"/>
              </a:spcAft>
              <a:defRPr sz="2800">
                <a:solidFill>
                  <a:schemeClr val="bg1"/>
                </a:solidFill>
              </a:defRPr>
            </a:lvl1pPr>
            <a:lvl2pPr>
              <a:spcAft>
                <a:spcPts val="1200"/>
              </a:spcAft>
              <a:defRPr sz="2400">
                <a:solidFill>
                  <a:schemeClr val="bg1"/>
                </a:solidFill>
              </a:defRPr>
            </a:lvl2pPr>
            <a:lvl3pPr marL="1262063" indent="-228600">
              <a:spcAft>
                <a:spcPts val="1200"/>
              </a:spcAft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0"/>
            <a:ext cx="5715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33400"/>
            <a:ext cx="3613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7"/>
          <p:cNvSpPr>
            <a:spLocks noGrp="1"/>
          </p:cNvSpPr>
          <p:nvPr>
            <p:ph type="title"/>
          </p:nvPr>
        </p:nvSpPr>
        <p:spPr bwMode="white">
          <a:xfrm>
            <a:off x="4130815" y="2799247"/>
            <a:ext cx="4767031" cy="1259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 bwMode="white">
          <a:xfrm>
            <a:off x="4148369" y="4267200"/>
            <a:ext cx="4767031" cy="1385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US" sz="3200" kern="12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:\users\Client Services\H-R\Z-Marketing\new brand photos\2columngridfingerpaintin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35100"/>
            <a:ext cx="218757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 userDrawn="1"/>
        </p:nvSpPr>
        <p:spPr>
          <a:xfrm>
            <a:off x="0" y="-3175"/>
            <a:ext cx="9155113" cy="146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A6B4A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5308" y="1644824"/>
            <a:ext cx="6515910" cy="4842934"/>
          </a:xfrm>
        </p:spPr>
        <p:txBody>
          <a:bodyPr/>
          <a:lstStyle>
            <a:lvl1pPr>
              <a:spcAft>
                <a:spcPts val="6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 marL="1262063" indent="-228600">
              <a:spcAft>
                <a:spcPts val="1200"/>
              </a:spcAft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64338" y="6473825"/>
            <a:ext cx="2212975" cy="365125"/>
          </a:xfrm>
        </p:spPr>
        <p:txBody>
          <a:bodyPr/>
          <a:lstStyle>
            <a:lvl1pPr>
              <a:defRPr lang="en-US" sz="10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E33D9D0-C5F5-4EE5-9FA5-A662D27884C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:\users\Client Services\H-R\Z-Marketing\new brand photos\2columngridfingerpaintin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35100"/>
            <a:ext cx="218757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/>
          <p:nvPr userDrawn="1"/>
        </p:nvSpPr>
        <p:spPr>
          <a:xfrm>
            <a:off x="0" y="0"/>
            <a:ext cx="9155113" cy="1463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A6B4A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5308" y="1644824"/>
            <a:ext cx="6515910" cy="4842934"/>
          </a:xfrm>
        </p:spPr>
        <p:txBody>
          <a:bodyPr/>
          <a:lstStyle>
            <a:lvl1pPr marL="396875" indent="-395288">
              <a:spcAft>
                <a:spcPts val="600"/>
              </a:spcAft>
              <a:buFont typeface="+mj-lt"/>
              <a:buAutoNum type="arabicPeriod"/>
              <a:tabLst/>
              <a:defRPr sz="2800"/>
            </a:lvl1pPr>
            <a:lvl2pPr>
              <a:spcAft>
                <a:spcPts val="1200"/>
              </a:spcAft>
              <a:defRPr sz="2400"/>
            </a:lvl2pPr>
            <a:lvl3pPr marL="1262063" indent="-228600">
              <a:spcAft>
                <a:spcPts val="1200"/>
              </a:spcAft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64338" y="6473825"/>
            <a:ext cx="2212975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A57194-FE56-4F57-8683-0BABD12D97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 descr="T:\users\Client Services\H-R\Z-Marketing\new brand photos\2columngridfingerpaintin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35100"/>
            <a:ext cx="218757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/>
          <p:nvPr userDrawn="1"/>
        </p:nvSpPr>
        <p:spPr>
          <a:xfrm>
            <a:off x="0" y="0"/>
            <a:ext cx="9155113" cy="1463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A6B4A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377440" y="1642535"/>
            <a:ext cx="3108960" cy="4834465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 marL="1262063" indent="-228600">
              <a:spcAft>
                <a:spcPts val="600"/>
              </a:spcAft>
              <a:buFont typeface="Wingdings" pitchFamily="2" charset="2"/>
              <a:buChar char="§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741892" y="1642534"/>
            <a:ext cx="3108960" cy="4834466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 marL="1262063" indent="-228600">
              <a:spcAft>
                <a:spcPts val="600"/>
              </a:spcAft>
              <a:buFont typeface="Wingdings" pitchFamily="2" charset="2"/>
              <a:buChar char="§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35775" y="6492875"/>
            <a:ext cx="2133600" cy="365125"/>
          </a:xfrm>
        </p:spPr>
        <p:txBody>
          <a:bodyPr/>
          <a:lstStyle>
            <a:lvl1pPr>
              <a:defRPr lang="en-US" sz="10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9339A806-0E5B-4D93-97C3-9B45710971A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:\users\Client Services\H-R\Z-Marketing\new brand photos\2columngridfingerpaintin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35100"/>
            <a:ext cx="218757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 userDrawn="1"/>
        </p:nvSpPr>
        <p:spPr>
          <a:xfrm>
            <a:off x="0" y="-3175"/>
            <a:ext cx="9155113" cy="146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5308" y="1644824"/>
            <a:ext cx="6515910" cy="4842934"/>
          </a:xfrm>
        </p:spPr>
        <p:txBody>
          <a:bodyPr/>
          <a:lstStyle>
            <a:lvl1pPr>
              <a:spcAft>
                <a:spcPts val="6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 marL="1262063" indent="-228600">
              <a:spcAft>
                <a:spcPts val="1200"/>
              </a:spcAft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64338" y="6473825"/>
            <a:ext cx="2212975" cy="365125"/>
          </a:xfrm>
        </p:spPr>
        <p:txBody>
          <a:bodyPr/>
          <a:lstStyle>
            <a:lvl1pPr>
              <a:defRPr lang="en-US"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48D04B6-8F93-430A-A9F6-4E27464EA99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omparison - N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1"/>
          <p:cNvSpPr/>
          <p:nvPr userDrawn="1"/>
        </p:nvSpPr>
        <p:spPr>
          <a:xfrm>
            <a:off x="0" y="0"/>
            <a:ext cx="9155113" cy="1463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A6B4A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886200" cy="4800600"/>
          </a:xfrm>
        </p:spPr>
        <p:txBody>
          <a:bodyPr/>
          <a:lstStyle>
            <a:lvl1pPr>
              <a:spcAft>
                <a:spcPts val="300"/>
              </a:spcAft>
              <a:defRPr sz="2800"/>
            </a:lvl1pPr>
            <a:lvl2pPr>
              <a:spcAft>
                <a:spcPts val="600"/>
              </a:spcAft>
              <a:defRPr sz="2400"/>
            </a:lvl2pPr>
            <a:lvl3pPr marL="1262063" indent="-228600"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886200" cy="4754880"/>
          </a:xfrm>
        </p:spPr>
        <p:txBody>
          <a:bodyPr/>
          <a:lstStyle>
            <a:lvl1pPr>
              <a:spcAft>
                <a:spcPts val="300"/>
              </a:spcAft>
              <a:defRPr sz="2800"/>
            </a:lvl1pPr>
            <a:lvl2pPr>
              <a:spcAft>
                <a:spcPts val="600"/>
              </a:spcAft>
              <a:defRPr sz="2400"/>
            </a:lvl2pPr>
            <a:lvl3pPr marL="1262063" indent="-228600"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35775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A7DD1-2660-49F6-A7FC-01D3F0172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:\users\Client Services\H-R\Z-Marketing\new brand photos\2columngridfingerpaintin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35100"/>
            <a:ext cx="218757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/>
          <p:nvPr userDrawn="1"/>
        </p:nvSpPr>
        <p:spPr>
          <a:xfrm>
            <a:off x="0" y="0"/>
            <a:ext cx="9155113" cy="1463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A6B4A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42125" y="6480175"/>
            <a:ext cx="2133600" cy="365125"/>
          </a:xfrm>
        </p:spPr>
        <p:txBody>
          <a:bodyPr/>
          <a:lstStyle>
            <a:lvl1pPr>
              <a:defRPr lang="en-US" sz="10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5D0873D-D117-4310-A226-08980CB099E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9155113" cy="1463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A6B4A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9" y="1691640"/>
            <a:ext cx="8458201" cy="4480560"/>
          </a:xfrm>
        </p:spPr>
        <p:txBody>
          <a:bodyPr/>
          <a:lstStyle>
            <a:lvl1pPr>
              <a:defRPr sz="2800"/>
            </a:lvl1pPr>
            <a:lvl2pPr>
              <a:spcAft>
                <a:spcPts val="1200"/>
              </a:spcAft>
              <a:defRPr sz="2400"/>
            </a:lvl2pPr>
            <a:lvl3pPr marL="1262063" indent="-228600">
              <a:spcAft>
                <a:spcPts val="1200"/>
              </a:spcAft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64338" y="6473825"/>
            <a:ext cx="2212975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B1BF4BD-61FA-48E8-B4B1-6C0C5F4A1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Only - Without Kid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55113" cy="1463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A6B4A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175" y="6491288"/>
            <a:ext cx="2133600" cy="365125"/>
          </a:xfrm>
        </p:spPr>
        <p:txBody>
          <a:bodyPr/>
          <a:lstStyle>
            <a:lvl1pPr>
              <a:defRPr lang="en-US" sz="10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42195A3-13BE-4ABD-9B17-E12033E6D91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1E5C5-9389-4B91-9659-4AED57843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606425"/>
            <a:ext cx="9144001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293938" y="57150"/>
            <a:ext cx="4556125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i="1" smtClean="0">
                <a:solidFill>
                  <a:prstClr val="white"/>
                </a:solidFill>
              </a:rPr>
              <a:t>Partnering to help all kids learn</a:t>
            </a:r>
            <a:r>
              <a:rPr lang="en-US" sz="2400" i="1" baseline="30000" smtClean="0">
                <a:solidFill>
                  <a:prstClr val="white"/>
                </a:solidFill>
              </a:rPr>
              <a:t>®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 bwMode="white">
          <a:xfrm>
            <a:off x="304800" y="3331015"/>
            <a:ext cx="8534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0"/>
            <a:ext cx="5715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33400"/>
            <a:ext cx="3613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 bwMode="white">
          <a:xfrm>
            <a:off x="4130815" y="2799247"/>
            <a:ext cx="4767031" cy="1259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white">
          <a:xfrm>
            <a:off x="4148369" y="4267200"/>
            <a:ext cx="4767031" cy="1385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US" sz="3200" kern="12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:\users\Client Services\H-R\Z-Marketing\new brand photos\2columngridfingerpaintin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35100"/>
            <a:ext cx="218757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/>
          <p:nvPr userDrawn="1"/>
        </p:nvSpPr>
        <p:spPr>
          <a:xfrm>
            <a:off x="0" y="0"/>
            <a:ext cx="9155113" cy="1463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5308" y="1644824"/>
            <a:ext cx="6515910" cy="4842934"/>
          </a:xfrm>
        </p:spPr>
        <p:txBody>
          <a:bodyPr/>
          <a:lstStyle>
            <a:lvl1pPr marL="396875" indent="-395288">
              <a:spcAft>
                <a:spcPts val="600"/>
              </a:spcAft>
              <a:buFont typeface="+mj-lt"/>
              <a:buAutoNum type="arabicPeriod"/>
              <a:tabLst/>
              <a:defRPr sz="2800"/>
            </a:lvl1pPr>
            <a:lvl2pPr>
              <a:spcAft>
                <a:spcPts val="1200"/>
              </a:spcAft>
              <a:defRPr sz="2400"/>
            </a:lvl2pPr>
            <a:lvl3pPr marL="1262063" indent="-228600">
              <a:spcAft>
                <a:spcPts val="1200"/>
              </a:spcAft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64338" y="6473825"/>
            <a:ext cx="2212975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FBA8AA7-B724-4B88-83D9-DC9F7259C4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 descr="T:\users\Client Services\H-R\Z-Marketing\new brand photos\2columngridfingerpaintin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35100"/>
            <a:ext cx="218757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/>
          <p:nvPr userDrawn="1"/>
        </p:nvSpPr>
        <p:spPr>
          <a:xfrm>
            <a:off x="0" y="0"/>
            <a:ext cx="9155113" cy="1463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377440" y="1642535"/>
            <a:ext cx="3108960" cy="4834465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 marL="1262063" indent="-228600">
              <a:spcAft>
                <a:spcPts val="600"/>
              </a:spcAft>
              <a:buFont typeface="Wingdings" pitchFamily="2" charset="2"/>
              <a:buChar char="§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741892" y="1642534"/>
            <a:ext cx="3108960" cy="4834466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 marL="1262063" indent="-228600">
              <a:spcAft>
                <a:spcPts val="600"/>
              </a:spcAft>
              <a:buFont typeface="Wingdings" pitchFamily="2" charset="2"/>
              <a:buChar char="§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35775" y="6492875"/>
            <a:ext cx="2133600" cy="365125"/>
          </a:xfrm>
        </p:spPr>
        <p:txBody>
          <a:bodyPr/>
          <a:lstStyle>
            <a:lvl1pPr>
              <a:defRPr lang="en-US"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F0A6E94-AF72-4856-8092-0F487FFBC61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omparison - N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/>
          <p:cNvSpPr/>
          <p:nvPr userDrawn="1"/>
        </p:nvSpPr>
        <p:spPr>
          <a:xfrm>
            <a:off x="0" y="0"/>
            <a:ext cx="9155113" cy="1463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886200" cy="4800600"/>
          </a:xfrm>
        </p:spPr>
        <p:txBody>
          <a:bodyPr/>
          <a:lstStyle>
            <a:lvl1pPr>
              <a:spcAft>
                <a:spcPts val="300"/>
              </a:spcAft>
              <a:defRPr sz="2800"/>
            </a:lvl1pPr>
            <a:lvl2pPr>
              <a:spcAft>
                <a:spcPts val="600"/>
              </a:spcAft>
              <a:defRPr sz="2400"/>
            </a:lvl2pPr>
            <a:lvl3pPr marL="1262063" indent="-228600"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886200" cy="4754880"/>
          </a:xfrm>
        </p:spPr>
        <p:txBody>
          <a:bodyPr/>
          <a:lstStyle>
            <a:lvl1pPr>
              <a:spcAft>
                <a:spcPts val="300"/>
              </a:spcAft>
              <a:defRPr sz="2800"/>
            </a:lvl1pPr>
            <a:lvl2pPr>
              <a:spcAft>
                <a:spcPts val="600"/>
              </a:spcAft>
              <a:defRPr sz="2400"/>
            </a:lvl2pPr>
            <a:lvl3pPr marL="1262063" indent="-228600">
              <a:spcAft>
                <a:spcPts val="600"/>
              </a:spcAft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35775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9B0FE-6540-42CF-9959-6AC901A58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:\users\Client Services\H-R\Z-Marketing\new brand photos\2columngridfingerpaintin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35100"/>
            <a:ext cx="218757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/>
          <p:nvPr userDrawn="1"/>
        </p:nvSpPr>
        <p:spPr>
          <a:xfrm>
            <a:off x="0" y="0"/>
            <a:ext cx="9155113" cy="1463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42125" y="6480175"/>
            <a:ext cx="2133600" cy="365125"/>
          </a:xfrm>
        </p:spPr>
        <p:txBody>
          <a:bodyPr/>
          <a:lstStyle>
            <a:lvl1pPr>
              <a:defRPr lang="en-US"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1D328B1-FD95-4ECE-A9C4-D7B8A32BC3F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9155113" cy="1463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9" y="1691640"/>
            <a:ext cx="8458201" cy="4480560"/>
          </a:xfrm>
        </p:spPr>
        <p:txBody>
          <a:bodyPr/>
          <a:lstStyle>
            <a:lvl1pPr>
              <a:defRPr sz="2800"/>
            </a:lvl1pPr>
            <a:lvl2pPr>
              <a:spcAft>
                <a:spcPts val="1200"/>
              </a:spcAft>
              <a:defRPr sz="2400"/>
            </a:lvl2pPr>
            <a:lvl3pPr marL="1262063" indent="-228600">
              <a:spcAft>
                <a:spcPts val="1200"/>
              </a:spcAft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64338" y="6473825"/>
            <a:ext cx="2212975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9A5B62E-5894-4B64-9FFC-204E177F3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Only - Without Kid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55113" cy="1463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381000" y="266702"/>
            <a:ext cx="8534400" cy="1104898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175" y="6491288"/>
            <a:ext cx="2133600" cy="365125"/>
          </a:xfrm>
        </p:spPr>
        <p:txBody>
          <a:bodyPr/>
          <a:lstStyle>
            <a:lvl1pPr>
              <a:defRPr lang="en-US"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D738EAA-90A7-43EF-B312-48FA82C3688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33D93A-BE19-4308-AB83-D0D180BE5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SzPct val="90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395288" algn="l" rtl="0" eaLnBrk="0" fontAlgn="base" hangingPunct="0">
        <a:spcBef>
          <a:spcPct val="20000"/>
        </a:spcBef>
        <a:spcAft>
          <a:spcPts val="600"/>
        </a:spcAft>
        <a:buSzPct val="80000"/>
        <a:buFont typeface="Webdings" pitchFamily="18" charset="2"/>
        <a:buChar char="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62063" indent="-228600" algn="l" rtl="0" eaLnBrk="0" fontAlgn="base" hangingPunct="0"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11EDDB-C4BF-415D-8D6F-B5C94CC25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SzPct val="90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395288" algn="l" rtl="0" eaLnBrk="0" fontAlgn="base" hangingPunct="0">
        <a:spcBef>
          <a:spcPct val="20000"/>
        </a:spcBef>
        <a:spcAft>
          <a:spcPts val="600"/>
        </a:spcAft>
        <a:buSzPct val="80000"/>
        <a:buFont typeface="Webdings" pitchFamily="18" charset="2"/>
        <a:buChar char="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62063" indent="-228600" algn="l" rtl="0" eaLnBrk="0" fontAlgn="base" hangingPunct="0"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10AB85-87A1-4D10-840F-DCB5B736A5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SzPct val="90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395288" algn="l" rtl="0" eaLnBrk="0" fontAlgn="base" hangingPunct="0">
        <a:spcBef>
          <a:spcPct val="20000"/>
        </a:spcBef>
        <a:spcAft>
          <a:spcPts val="600"/>
        </a:spcAft>
        <a:buSzPct val="80000"/>
        <a:buFont typeface="Webdings" pitchFamily="18" charset="2"/>
        <a:buChar char="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62063" indent="-228600" algn="l" rtl="0" eaLnBrk="0" fontAlgn="base" hangingPunct="0"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1AD35-6FC1-4E3D-950A-1609D01C5186}" type="slidenum">
              <a:rPr smtClean="0"/>
              <a:pPr>
                <a:defRPr/>
              </a:pPr>
              <a:t>1</a:t>
            </a:fld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66700"/>
            <a:ext cx="8534400" cy="1104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dirty="0" smtClean="0">
                <a:solidFill>
                  <a:srgbClr val="F5750B"/>
                </a:solidFill>
                <a:effectLst/>
                <a:latin typeface="Arial" charset="0"/>
                <a:cs typeface="Arial" charset="0"/>
              </a:rPr>
              <a:t>After logging in…</a:t>
            </a:r>
          </a:p>
        </p:txBody>
      </p:sp>
      <p:sp>
        <p:nvSpPr>
          <p:cNvPr id="58371" name="Rectangle 5"/>
          <p:cNvSpPr>
            <a:spLocks noGrp="1"/>
          </p:cNvSpPr>
          <p:nvPr>
            <p:ph type="body" idx="4294967295"/>
          </p:nvPr>
        </p:nvSpPr>
        <p:spPr>
          <a:xfrm>
            <a:off x="0" y="990600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Click on View Reports and Instructional Resources then MAP </a:t>
            </a:r>
            <a:r>
              <a:rPr lang="en-US" dirty="0">
                <a:latin typeface="Arial" charset="0"/>
                <a:cs typeface="Arial" charset="0"/>
              </a:rPr>
              <a:t>Reports. </a:t>
            </a:r>
            <a:r>
              <a:rPr lang="en-US" smtClean="0">
                <a:latin typeface="Arial" charset="0"/>
                <a:cs typeface="Arial" charset="0"/>
              </a:rPr>
              <a:t>Choose </a:t>
            </a:r>
            <a:r>
              <a:rPr lang="en-US" dirty="0">
                <a:latin typeface="Arial" charset="0"/>
                <a:cs typeface="Arial" charset="0"/>
              </a:rPr>
              <a:t>Winter 13-14.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t="12036" r="28259" b="6691"/>
          <a:stretch/>
        </p:blipFill>
        <p:spPr bwMode="auto">
          <a:xfrm>
            <a:off x="1600200" y="1888671"/>
            <a:ext cx="7543800" cy="49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0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F5750B"/>
                </a:solidFill>
                <a:effectLst/>
                <a:latin typeface="Arial" charset="0"/>
                <a:cs typeface="Arial" charset="0"/>
              </a:rPr>
              <a:t>What to do with the reports…</a:t>
            </a:r>
          </a:p>
        </p:txBody>
      </p:sp>
      <p:sp>
        <p:nvSpPr>
          <p:cNvPr id="59395" name="Rectangle 5"/>
          <p:cNvSpPr>
            <a:spLocks noGrp="1"/>
          </p:cNvSpPr>
          <p:nvPr>
            <p:ph type="body" idx="4294967295"/>
          </p:nvPr>
        </p:nvSpPr>
        <p:spPr>
          <a:xfrm>
            <a:off x="0" y="990600"/>
            <a:ext cx="8686800" cy="4525963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Grades 1 to 5</a:t>
            </a:r>
            <a:r>
              <a:rPr lang="en-US" dirty="0" smtClean="0">
                <a:latin typeface="Arial" charset="0"/>
                <a:cs typeface="Arial" charset="0"/>
              </a:rPr>
              <a:t>: Go to the K-5 Shared drive then </a:t>
            </a:r>
            <a:r>
              <a:rPr lang="en-US" dirty="0" err="1" smtClean="0">
                <a:latin typeface="Arial" charset="0"/>
                <a:cs typeface="Arial" charset="0"/>
              </a:rPr>
              <a:t>Maconce</a:t>
            </a:r>
            <a:r>
              <a:rPr lang="en-US" dirty="0" smtClean="0">
                <a:latin typeface="Arial" charset="0"/>
                <a:cs typeface="Arial" charset="0"/>
              </a:rPr>
              <a:t>—MAP PD 3-12-14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and open the “MAP Skills—Goals Math and Reading” file.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Using the Class Breakdown Report, fill in the names of the students under the appropriate RIT level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Which skills do you want to work on with those students?</a:t>
            </a:r>
          </a:p>
          <a:p>
            <a:endParaRPr lang="en-US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rgbClr val="F5750B"/>
                </a:solidFill>
                <a:effectLst/>
                <a:latin typeface="Arial" charset="0"/>
                <a:cs typeface="Arial" charset="0"/>
              </a:rPr>
              <a:t>Kindergarten Report</a:t>
            </a:r>
          </a:p>
        </p:txBody>
      </p:sp>
      <p:sp>
        <p:nvSpPr>
          <p:cNvPr id="60419" name="Rectangle 5"/>
          <p:cNvSpPr>
            <a:spLocks noGrp="1"/>
          </p:cNvSpPr>
          <p:nvPr>
            <p:ph type="body" idx="4294967295"/>
          </p:nvPr>
        </p:nvSpPr>
        <p:spPr>
          <a:xfrm>
            <a:off x="0" y="990600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Go </a:t>
            </a:r>
            <a:r>
              <a:rPr lang="en-US" dirty="0">
                <a:latin typeface="Arial" charset="0"/>
                <a:cs typeface="Arial" charset="0"/>
              </a:rPr>
              <a:t>to the K-5 Shared drive then </a:t>
            </a:r>
            <a:r>
              <a:rPr lang="en-US" dirty="0" err="1">
                <a:latin typeface="Arial" charset="0"/>
                <a:cs typeface="Arial" charset="0"/>
              </a:rPr>
              <a:t>Maconce</a:t>
            </a:r>
            <a:r>
              <a:rPr lang="en-US" dirty="0">
                <a:latin typeface="Arial" charset="0"/>
                <a:cs typeface="Arial" charset="0"/>
              </a:rPr>
              <a:t>—MAP PD 3-12-14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and open the </a:t>
            </a:r>
            <a:r>
              <a:rPr lang="en-US" dirty="0" smtClean="0">
                <a:latin typeface="Arial" charset="0"/>
                <a:cs typeface="Arial" charset="0"/>
              </a:rPr>
              <a:t>“Comparing Kindergarten MAP Scores” file.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Follow the instructions to create a comparison of Fall to Winter performance.</a:t>
            </a:r>
          </a:p>
          <a:p>
            <a:endParaRPr lang="en-US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dirty="0" smtClean="0">
                <a:solidFill>
                  <a:srgbClr val="F5750B"/>
                </a:solidFill>
                <a:effectLst/>
                <a:latin typeface="Arial" charset="0"/>
                <a:cs typeface="Arial" charset="0"/>
              </a:rPr>
              <a:t>Other Resources</a:t>
            </a:r>
          </a:p>
        </p:txBody>
      </p:sp>
      <p:sp>
        <p:nvSpPr>
          <p:cNvPr id="60419" name="Rectangle 5"/>
          <p:cNvSpPr>
            <a:spLocks noGrp="1"/>
          </p:cNvSpPr>
          <p:nvPr>
            <p:ph type="body" idx="4294967295"/>
          </p:nvPr>
        </p:nvSpPr>
        <p:spPr>
          <a:xfrm>
            <a:off x="0" y="990600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Go </a:t>
            </a:r>
            <a:r>
              <a:rPr lang="en-US" dirty="0">
                <a:latin typeface="Arial" charset="0"/>
                <a:cs typeface="Arial" charset="0"/>
              </a:rPr>
              <a:t>to the K-5 Shared drive then </a:t>
            </a:r>
            <a:r>
              <a:rPr lang="en-US" dirty="0" err="1">
                <a:latin typeface="Arial" charset="0"/>
                <a:cs typeface="Arial" charset="0"/>
              </a:rPr>
              <a:t>Maconce</a:t>
            </a:r>
            <a:r>
              <a:rPr lang="en-US" dirty="0">
                <a:latin typeface="Arial" charset="0"/>
                <a:cs typeface="Arial" charset="0"/>
              </a:rPr>
              <a:t>—MAP PD 3-12-14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and open the </a:t>
            </a:r>
            <a:r>
              <a:rPr lang="en-US" dirty="0" smtClean="0">
                <a:latin typeface="Arial" charset="0"/>
                <a:cs typeface="Arial" charset="0"/>
              </a:rPr>
              <a:t>“NWA MAP Resources” file.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This file includes links to MAP discussion boards, Pinterest pages, and online </a:t>
            </a:r>
            <a:r>
              <a:rPr lang="en-US" smtClean="0">
                <a:latin typeface="Arial" charset="0"/>
                <a:cs typeface="Arial" charset="0"/>
              </a:rPr>
              <a:t>activities categorized by RIT.</a:t>
            </a:r>
            <a:endParaRPr lang="en-US" dirty="0" smtClean="0">
              <a:latin typeface="Arial" charset="0"/>
              <a:cs typeface="Arial" charset="0"/>
            </a:endParaRPr>
          </a:p>
          <a:p>
            <a:endParaRPr lang="en-US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FCB3E-C4BD-4ECD-BEE9-1B7C270BECC6}" type="slidenum">
              <a:rPr smtClean="0"/>
              <a:pPr>
                <a:defRPr/>
              </a:pPr>
              <a:t>2</a:t>
            </a:fld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66700"/>
            <a:ext cx="8534400" cy="1104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 Report</a:t>
            </a:r>
            <a:endParaRPr lang="en-US" dirty="0"/>
          </a:p>
        </p:txBody>
      </p:sp>
      <p:sp>
        <p:nvSpPr>
          <p:cNvPr id="45059" name="Content Placeholder 1"/>
          <p:cNvSpPr>
            <a:spLocks noGrp="1"/>
          </p:cNvSpPr>
          <p:nvPr>
            <p:ph idx="1"/>
          </p:nvPr>
        </p:nvSpPr>
        <p:spPr>
          <a:xfrm>
            <a:off x="2386013" y="1644650"/>
            <a:ext cx="6515100" cy="4843463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SEE HANDOUT FOR EXAMPLE</a:t>
            </a:r>
          </a:p>
          <a:p>
            <a:r>
              <a:rPr lang="en-US" smtClean="0">
                <a:latin typeface="Arial" charset="0"/>
                <a:cs typeface="Arial" charset="0"/>
              </a:rPr>
              <a:t>Displays the teacher’s class data for the current testing term by RIT score</a:t>
            </a:r>
          </a:p>
          <a:p>
            <a:r>
              <a:rPr lang="en-US" smtClean="0">
                <a:latin typeface="Arial" charset="0"/>
                <a:cs typeface="Arial" charset="0"/>
              </a:rPr>
              <a:t>The mean moves up for each testing period.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3E235-0628-4A9A-BC35-55ABBD8F0AB1}" type="slidenum">
              <a:rPr smtClean="0"/>
              <a:pPr>
                <a:defRPr/>
              </a:pPr>
              <a:t>3</a:t>
            </a:fld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66700"/>
            <a:ext cx="8534400" cy="1104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 Report</a:t>
            </a:r>
            <a:endParaRPr lang="en-US" dirty="0"/>
          </a:p>
        </p:txBody>
      </p:sp>
      <p:sp>
        <p:nvSpPr>
          <p:cNvPr id="47107" name="Content Placeholder 1"/>
          <p:cNvSpPr>
            <a:spLocks noGrp="1"/>
          </p:cNvSpPr>
          <p:nvPr>
            <p:ph idx="1"/>
          </p:nvPr>
        </p:nvSpPr>
        <p:spPr>
          <a:xfrm>
            <a:off x="2386013" y="1644650"/>
            <a:ext cx="6515100" cy="4843463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Summary and Overall Performance page indicates the specific goal areas of the given test.</a:t>
            </a:r>
          </a:p>
          <a:p>
            <a:r>
              <a:rPr lang="en-US" smtClean="0">
                <a:latin typeface="Arial" charset="0"/>
                <a:cs typeface="Arial" charset="0"/>
              </a:rPr>
              <a:t>Reports number of students in performance areas from Lo to Hi.</a:t>
            </a:r>
          </a:p>
          <a:p>
            <a:r>
              <a:rPr lang="en-US" smtClean="0">
                <a:latin typeface="Arial" charset="0"/>
                <a:cs typeface="Arial" charset="0"/>
              </a:rPr>
              <a:t>Reports “Mean RIT” for the class and “Norm Grade Level Mean RIT” based on a diverse group of students tested from across the country.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9DEC7B-CE04-4B9F-BAC3-1B6594C7E9EA}" type="slidenum">
              <a:rPr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smtClean="0">
              <a:solidFill>
                <a:srgbClr val="89898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66700"/>
            <a:ext cx="8534400" cy="1104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Achievement Status and Growth Report</a:t>
            </a:r>
            <a:endParaRPr lang="en-US" dirty="0"/>
          </a:p>
        </p:txBody>
      </p:sp>
      <p:sp>
        <p:nvSpPr>
          <p:cNvPr id="49155" name="Content Placeholder 1"/>
          <p:cNvSpPr>
            <a:spLocks noGrp="1"/>
          </p:cNvSpPr>
          <p:nvPr>
            <p:ph idx="1"/>
          </p:nvPr>
        </p:nvSpPr>
        <p:spPr>
          <a:xfrm>
            <a:off x="2386013" y="1644650"/>
            <a:ext cx="6515100" cy="4843463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SEE HANDOUT FOR EXAMPLE</a:t>
            </a:r>
          </a:p>
          <a:p>
            <a:r>
              <a:rPr lang="en-US" smtClean="0">
                <a:latin typeface="Arial" charset="0"/>
                <a:cs typeface="Arial" charset="0"/>
              </a:rPr>
              <a:t>Displays each student’s term-to-term growth and shows how that growth relates to the student’s growth projections.</a:t>
            </a:r>
          </a:p>
          <a:p>
            <a:r>
              <a:rPr lang="en-US" smtClean="0">
                <a:latin typeface="Arial" charset="0"/>
                <a:cs typeface="Arial" charset="0"/>
              </a:rPr>
              <a:t>Growth projections are developed based on the latest NWEA norming study.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4BF287-E9F9-4C89-B7DD-58E2AF77E67C}" type="slidenum">
              <a:rPr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smtClean="0">
              <a:solidFill>
                <a:srgbClr val="89898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66700"/>
            <a:ext cx="8534400" cy="1104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Achievement Status and Growth Report</a:t>
            </a:r>
            <a:endParaRPr lang="en-US" dirty="0"/>
          </a:p>
        </p:txBody>
      </p:sp>
      <p:sp>
        <p:nvSpPr>
          <p:cNvPr id="51203" name="Content Placeholder 1"/>
          <p:cNvSpPr>
            <a:spLocks noGrp="1"/>
          </p:cNvSpPr>
          <p:nvPr>
            <p:ph idx="1"/>
          </p:nvPr>
        </p:nvSpPr>
        <p:spPr>
          <a:xfrm>
            <a:off x="2386013" y="1644650"/>
            <a:ext cx="6515100" cy="4843463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Did RIT scores go up or down?</a:t>
            </a:r>
          </a:p>
          <a:p>
            <a:r>
              <a:rPr lang="en-US" smtClean="0">
                <a:latin typeface="Arial" charset="0"/>
                <a:cs typeface="Arial" charset="0"/>
              </a:rPr>
              <a:t>If down, why? (e.g. Special Ed student, rushed through test, scored extremely high in the Fall)</a:t>
            </a:r>
          </a:p>
          <a:p>
            <a:r>
              <a:rPr lang="en-US" smtClean="0">
                <a:latin typeface="Arial" charset="0"/>
                <a:cs typeface="Arial" charset="0"/>
              </a:rPr>
              <a:t>If no obvious reason, what does the student need in order to increase the score in the next round of testing?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D32CF-1502-4087-8816-35FE1314DAAD}" type="slidenum">
              <a:rPr smtClean="0"/>
              <a:pPr>
                <a:defRPr/>
              </a:pPr>
              <a:t>6</a:t>
            </a:fld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66700"/>
            <a:ext cx="8534400" cy="1104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 Breakdown by Goal Report</a:t>
            </a:r>
            <a:endParaRPr lang="en-US" dirty="0"/>
          </a:p>
        </p:txBody>
      </p:sp>
      <p:sp>
        <p:nvSpPr>
          <p:cNvPr id="53251" name="Content Placeholder 1"/>
          <p:cNvSpPr>
            <a:spLocks noGrp="1"/>
          </p:cNvSpPr>
          <p:nvPr>
            <p:ph idx="1"/>
          </p:nvPr>
        </p:nvSpPr>
        <p:spPr>
          <a:xfrm>
            <a:off x="2386013" y="1644650"/>
            <a:ext cx="6515100" cy="4843463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Displays the teacher’s class data by subject and by RIT for current test term.  </a:t>
            </a:r>
            <a:r>
              <a:rPr lang="en-US" smtClean="0">
                <a:solidFill>
                  <a:srgbClr val="961313"/>
                </a:solidFill>
                <a:latin typeface="Arial" charset="0"/>
                <a:cs typeface="Arial" charset="0"/>
              </a:rPr>
              <a:t>FIX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13F8F-04AC-4F0E-9B78-D194F7B8DE37}" type="slidenum">
              <a:rPr smtClean="0"/>
              <a:pPr>
                <a:defRPr/>
              </a:pPr>
              <a:t>7</a:t>
            </a:fld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66700"/>
            <a:ext cx="8534400" cy="1104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Class Breakdown Reports and </a:t>
            </a:r>
            <a:br>
              <a:rPr lang="en-US" dirty="0" smtClean="0"/>
            </a:br>
            <a:r>
              <a:rPr lang="en-US" dirty="0" err="1" smtClean="0"/>
              <a:t>DesCartes</a:t>
            </a:r>
            <a:r>
              <a:rPr lang="en-US" dirty="0" smtClean="0"/>
              <a:t>: A Continuum of Learning</a:t>
            </a:r>
            <a:r>
              <a:rPr lang="en-US" baseline="30000" dirty="0" smtClean="0"/>
              <a:t>®</a:t>
            </a:r>
            <a:endParaRPr lang="en-US" baseline="30000" dirty="0"/>
          </a:p>
        </p:txBody>
      </p:sp>
      <p:pic>
        <p:nvPicPr>
          <p:cNvPr id="6144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57325" y="1741488"/>
            <a:ext cx="6616700" cy="399256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4584" t="51352" r="77916" b="25000"/>
          <a:stretch>
            <a:fillRect/>
          </a:stretch>
        </p:blipFill>
        <p:spPr bwMode="auto">
          <a:xfrm>
            <a:off x="1706563" y="3200400"/>
            <a:ext cx="11890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828800" y="3603625"/>
            <a:ext cx="587375" cy="16033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947863" y="1741488"/>
            <a:ext cx="4910137" cy="47466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4" name="Rectangle 13"/>
          <p:cNvSpPr/>
          <p:nvPr/>
        </p:nvSpPr>
        <p:spPr>
          <a:xfrm>
            <a:off x="3140075" y="2700338"/>
            <a:ext cx="1295400" cy="1047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rcRect l="21687" t="12619" r="2287"/>
          <a:stretch>
            <a:fillRect/>
          </a:stretch>
        </p:blipFill>
        <p:spPr bwMode="auto">
          <a:xfrm>
            <a:off x="1465263" y="1536700"/>
            <a:ext cx="5468937" cy="51562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09688" y="1941513"/>
            <a:ext cx="6234112" cy="437673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3213" y="1584325"/>
            <a:ext cx="5970587" cy="50911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5" name="Picture 14" descr="Main Ideas DesCartes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400" y="1711325"/>
            <a:ext cx="6615113" cy="51466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30563" y="2873375"/>
            <a:ext cx="2011362" cy="4111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200" b="1" u="sng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57800" y="2876550"/>
            <a:ext cx="2011363" cy="3460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200" b="1" u="sng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41413" y="3036888"/>
            <a:ext cx="2044700" cy="457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200" b="1" u="sng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140075" y="1828800"/>
            <a:ext cx="2117725" cy="437515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990600" y="2111375"/>
            <a:ext cx="1843088" cy="3048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rcRect b="5612"/>
          <a:stretch>
            <a:fillRect/>
          </a:stretch>
        </p:blipFill>
        <p:spPr bwMode="auto">
          <a:xfrm>
            <a:off x="609600" y="1711325"/>
            <a:ext cx="6510338" cy="4953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  <p:bldP spid="14" grpId="1" animBg="1"/>
      <p:bldP spid="20" grpId="0" animBg="1"/>
      <p:bldP spid="20" grpId="1" animBg="1"/>
      <p:bldP spid="21" grpId="0" animBg="1"/>
      <p:bldP spid="21" grpId="1" animBg="1"/>
      <p:bldP spid="19" grpId="0" animBg="1"/>
      <p:bldP spid="19" grpId="1" animBg="1"/>
      <p:bldP spid="18" grpId="0" animBg="1"/>
      <p:bldP spid="18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rgbClr val="F5750B"/>
                </a:solidFill>
                <a:effectLst/>
                <a:latin typeface="Arial" charset="0"/>
                <a:cs typeface="Arial" charset="0"/>
              </a:rPr>
              <a:t>Before you print…</a:t>
            </a:r>
          </a:p>
        </p:txBody>
      </p:sp>
      <p:sp>
        <p:nvSpPr>
          <p:cNvPr id="58371" name="Rectangle 5"/>
          <p:cNvSpPr>
            <a:spLocks noGrp="1"/>
          </p:cNvSpPr>
          <p:nvPr>
            <p:ph type="body" idx="4294967295"/>
          </p:nvPr>
        </p:nvSpPr>
        <p:spPr>
          <a:xfrm>
            <a:off x="0" y="990600"/>
            <a:ext cx="8686800" cy="4525963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Click on START in the lower, left corner of the desktop then SETTINGS.</a:t>
            </a:r>
          </a:p>
          <a:p>
            <a:r>
              <a:rPr lang="en-US" smtClean="0">
                <a:latin typeface="Arial" charset="0"/>
                <a:cs typeface="Arial" charset="0"/>
              </a:rPr>
              <a:t>Choose PRINTERS AND FAXES</a:t>
            </a:r>
          </a:p>
          <a:p>
            <a:r>
              <a:rPr lang="en-US" smtClean="0">
                <a:latin typeface="Arial" charset="0"/>
                <a:cs typeface="Arial" charset="0"/>
              </a:rPr>
              <a:t>Right-click on the “</a:t>
            </a:r>
            <a:r>
              <a:rPr lang="en-US" b="1" smtClean="0">
                <a:solidFill>
                  <a:srgbClr val="FF0000"/>
                </a:solidFill>
                <a:latin typeface="Arial" charset="0"/>
                <a:cs typeface="Arial" charset="0"/>
              </a:rPr>
              <a:t>XXXXXXXXX</a:t>
            </a:r>
            <a:r>
              <a:rPr lang="en-US" smtClean="0">
                <a:latin typeface="Arial" charset="0"/>
                <a:cs typeface="Arial" charset="0"/>
              </a:rPr>
              <a:t>” and choose Set as Default Printer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58372" name="Group 9"/>
          <p:cNvGrpSpPr>
            <a:grpSpLocks/>
          </p:cNvGrpSpPr>
          <p:nvPr/>
        </p:nvGrpSpPr>
        <p:grpSpPr bwMode="auto">
          <a:xfrm>
            <a:off x="3048000" y="3592513"/>
            <a:ext cx="6096000" cy="3265487"/>
            <a:chOff x="1920" y="1968"/>
            <a:chExt cx="3840" cy="2057"/>
          </a:xfrm>
        </p:grpSpPr>
        <p:pic>
          <p:nvPicPr>
            <p:cNvPr id="58373" name="Picture 7"/>
            <p:cNvPicPr>
              <a:picLocks noChangeAspect="1" noChangeArrowheads="1"/>
            </p:cNvPicPr>
            <p:nvPr/>
          </p:nvPicPr>
          <p:blipFill>
            <a:blip r:embed="rId2"/>
            <a:srcRect l="34375" t="41667" b="11458"/>
            <a:stretch>
              <a:fillRect/>
            </a:stretch>
          </p:blipFill>
          <p:spPr bwMode="auto">
            <a:xfrm>
              <a:off x="1920" y="1968"/>
              <a:ext cx="3840" cy="2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4" name="Line 8"/>
            <p:cNvSpPr>
              <a:spLocks noChangeShapeType="1"/>
            </p:cNvSpPr>
            <p:nvPr/>
          </p:nvSpPr>
          <p:spPr bwMode="auto">
            <a:xfrm flipH="1">
              <a:off x="4416" y="2928"/>
              <a:ext cx="576" cy="0"/>
            </a:xfrm>
            <a:prstGeom prst="line">
              <a:avLst/>
            </a:prstGeom>
            <a:noFill/>
            <a:ln w="38100">
              <a:solidFill>
                <a:srgbClr val="F5750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rgbClr val="F5750B"/>
                </a:solidFill>
                <a:effectLst/>
                <a:latin typeface="Arial" charset="0"/>
                <a:cs typeface="Arial" charset="0"/>
              </a:rPr>
              <a:t>To get to the NWEA site…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0" y="990600"/>
            <a:ext cx="9144000" cy="4525963"/>
          </a:xfrm>
        </p:spPr>
        <p:txBody>
          <a:bodyPr/>
          <a:lstStyle/>
          <a:p>
            <a:r>
              <a:rPr lang="en-US" sz="3600" smtClean="0">
                <a:latin typeface="Arial" charset="0"/>
                <a:cs typeface="Arial" charset="0"/>
              </a:rPr>
              <a:t>Open Internet Explorer</a:t>
            </a:r>
          </a:p>
          <a:p>
            <a:r>
              <a:rPr lang="en-US" sz="3600" smtClean="0">
                <a:latin typeface="Arial" charset="0"/>
                <a:cs typeface="Arial" charset="0"/>
              </a:rPr>
              <a:t>Click on DEPARTMENTS then TECHNOLOGY</a:t>
            </a:r>
          </a:p>
          <a:p>
            <a:r>
              <a:rPr lang="en-US" sz="3600" smtClean="0">
                <a:latin typeface="Arial" charset="0"/>
                <a:cs typeface="Arial" charset="0"/>
              </a:rPr>
              <a:t>Click on the “NWEA Proctor” link in the right Quick Links menu </a:t>
            </a:r>
          </a:p>
          <a:p>
            <a:endParaRPr lang="en-US" sz="3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 - &amp;quot;Stepping Stones  to Using Data Web-Based MAP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Setting the Stage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Planning Forward&amp;quot;&quot;/&gt;&lt;property id=&quot;20307&quot; value=&quot;261&quot;/&gt;&lt;/object&gt;&lt;object type=&quot;3&quot; unique_id=&quot;10008&quot;&gt;&lt;property id=&quot;20148&quot; value=&quot;5&quot;/&gt;&lt;property id=&quot;20300&quot; value=&quot;Slide 6 - &amp;quot;Activating Prior Knowledge&amp;quot;&quot;/&gt;&lt;property id=&quot;20307&quot; value=&quot;262&quot;/&gt;&lt;/object&gt;&lt;object type=&quot;3&quot; unique_id=&quot;10009&quot;&gt;&lt;property id=&quot;20148&quot; value=&quot;5&quot;/&gt;&lt;property id=&quot;20300&quot; value=&quot;Slide 8 - &amp;quot;Accessing the Class Report&amp;quot;&quot;/&gt;&lt;property id=&quot;20307&quot; value=&quot;263&quot;/&gt;&lt;/object&gt;&lt;object type=&quot;3&quot; unique_id=&quot;10010&quot;&gt;&lt;property id=&quot;20148&quot; value=&quot;5&quot;/&gt;&lt;property id=&quot;20300&quot; value=&quot;Slide 9 - &amp;quot;Standard Deviation&amp;quot;&quot;/&gt;&lt;property id=&quot;20307&quot; value=&quot;264&quot;/&gt;&lt;/object&gt;&lt;object type=&quot;3&quot; unique_id=&quot;10012&quot;&gt;&lt;property id=&quot;20148&quot; value=&quot;5&quot;/&gt;&lt;property id=&quot;20300&quot; value=&quot;Slide 13 - &amp;quot;Jigsaw Activity&amp;quot;&quot;/&gt;&lt;property id=&quot;20307&quot; value=&quot;266&quot;/&gt;&lt;/object&gt;&lt;object type=&quot;3&quot; unique_id=&quot;10014&quot;&gt;&lt;property id=&quot;20148&quot; value=&quot;5&quot;/&gt;&lt;property id=&quot;20300&quot; value=&quot;Slide 14 - &amp;quot;Growth Norms Bring Context to the Data&amp;quot;&quot;/&gt;&lt;property id=&quot;20307&quot; value=&quot;278&quot;/&gt;&lt;/object&gt;&lt;object type=&quot;3&quot; unique_id=&quot;10015&quot;&gt;&lt;property id=&quot;20148&quot; value=&quot;5&quot;/&gt;&lt;property id=&quot;20300&quot; value=&quot;Slide 16 - &amp;quot;Growth in Context&amp;quot;&quot;/&gt;&lt;property id=&quot;20307&quot; value=&quot;268&quot;/&gt;&lt;/object&gt;&lt;object type=&quot;3&quot; unique_id=&quot;10019&quot;&gt;&lt;property id=&quot;20148&quot; value=&quot;5&quot;/&gt;&lt;property id=&quot;20300&quot; value=&quot;Slide 22 - &amp;quot;Possible Parent Questions&amp;amp;#x09;&amp;quot;&quot;/&gt;&lt;property id=&quot;20307&quot; value=&quot;272&quot;/&gt;&lt;/object&gt;&lt;object type=&quot;3&quot; unique_id=&quot;10020&quot;&gt;&lt;property id=&quot;20148&quot; value=&quot;5&quot;/&gt;&lt;property id=&quot;20300&quot; value=&quot;Slide 23 - &amp;quot;Planning Forward&amp;quot;&quot;/&gt;&lt;property id=&quot;20307&quot; value=&quot;273&quot;/&gt;&lt;/object&gt;&lt;object type=&quot;3&quot; unique_id=&quot;10021&quot;&gt;&lt;property id=&quot;20148&quot; value=&quot;5&quot;/&gt;&lt;property id=&quot;20300&quot; value=&quot;Slide 24 - &amp;quot;Today’s Learning: Exit Ticket&amp;quot;&quot;/&gt;&lt;property id=&quot;20307&quot; value=&quot;274&quot;/&gt;&lt;/object&gt;&lt;object type=&quot;3&quot; unique_id=&quot;10022&quot;&gt;&lt;property id=&quot;20148&quot; value=&quot;5&quot;/&gt;&lt;property id=&quot;20300&quot; value=&quot;Slide 25 - &amp;quot;Thank you for your attention and hard work.&amp;quot;&quot;/&gt;&lt;property id=&quot;20307&quot; value=&quot;275&quot;/&gt;&lt;/object&gt;&lt;object type=&quot;3&quot; unique_id=&quot;10044&quot;&gt;&lt;property id=&quot;20148&quot; value=&quot;5&quot;/&gt;&lt;property id=&quot;20300&quot; value=&quot;Slide 7 - &amp;quot;Class Report&amp;quot;&quot;/&gt;&lt;property id=&quot;20307&quot; value=&quot;331&quot;/&gt;&lt;/object&gt;&lt;object type=&quot;3&quot; unique_id=&quot;10046&quot;&gt;&lt;property id=&quot;20148&quot; value=&quot;5&quot;/&gt;&lt;property id=&quot;20300&quot; value=&quot;Slide 10 - &amp;quot;Class Breakdown by RIT Reports&amp;quot;&quot;/&gt;&lt;property id=&quot;20307&quot; value=&quot;333&quot;/&gt;&lt;/object&gt;&lt;object type=&quot;3&quot; unique_id=&quot;10049&quot;&gt;&lt;property id=&quot;20148&quot; value=&quot;5&quot;/&gt;&lt;property id=&quot;20300&quot; value=&quot;Slide 19 - &amp;quot;Student Progress Reports&amp;quot;&quot;/&gt;&lt;property id=&quot;20307&quot; value=&quot;335&quot;/&gt;&lt;/object&gt;&lt;object type=&quot;3&quot; unique_id=&quot;10051&quot;&gt;&lt;property id=&quot;20148&quot; value=&quot;5&quot;/&gt;&lt;property id=&quot;20300&quot; value=&quot;Slide 26 - &amp;quot;The MAP® Adaptive Assessment&amp;quot;&quot;/&gt;&lt;property id=&quot;20307&quot; value=&quot;279&quot;/&gt;&lt;/object&gt;&lt;object type=&quot;3&quot; unique_id=&quot;10052&quot;&gt;&lt;property id=&quot;20148&quot; value=&quot;5&quot;/&gt;&lt;property id=&quot;20300&quot; value=&quot;Slide 27 - &amp;quot;Rasch unIT (RIT) Scale&amp;quot;&quot;/&gt;&lt;property id=&quot;20307&quot; value=&quot;280&quot;/&gt;&lt;/object&gt;&lt;object type=&quot;3&quot; unique_id=&quot;10054&quot;&gt;&lt;property id=&quot;20148&quot; value=&quot;5&quot;/&gt;&lt;property id=&quot;20300&quot; value=&quot;Slide 29 - &amp;quot;Normative Data: Bringing Context  to the Data&amp;quot;&quot;/&gt;&lt;property id=&quot;20307&quot; value=&quot;282&quot;/&gt;&lt;/object&gt;&lt;object type=&quot;3&quot; unique_id=&quot;10055&quot;&gt;&lt;property id=&quot;20148&quot; value=&quot;5&quot;/&gt;&lt;property id=&quot;20300&quot; value=&quot;Slide 30 - &amp;quot;NWEA™ Research&amp;quot;&quot;/&gt;&lt;property id=&quot;20307&quot; value=&quot;283&quot;/&gt;&lt;/object&gt;&lt;object type=&quot;3&quot; unique_id=&quot;10056&quot;&gt;&lt;property id=&quot;20148&quot; value=&quot;5&quot;/&gt;&lt;property id=&quot;20300&quot; value=&quot;Slide 31 - &amp;quot;Instructional Level vs. Mastery&amp;quot;&quot;/&gt;&lt;property id=&quot;20307&quot; value=&quot;286&quot;/&gt;&lt;/object&gt;&lt;object type=&quot;3&quot; unique_id=&quot;10057&quot;&gt;&lt;property id=&quot;20148&quot; value=&quot;5&quot;/&gt;&lt;property id=&quot;20300&quot; value=&quot;Slide 32 - &amp;quot;Ready for Instruction Today&amp;quot;&quot;/&gt;&lt;property id=&quot;20307&quot; value=&quot;281&quot;/&gt;&lt;/object&gt;&lt;object type=&quot;3&quot; unique_id=&quot;10058&quot;&gt;&lt;property id=&quot;20148&quot; value=&quot;5&quot;/&gt;&lt;property id=&quot;20300&quot; value=&quot;Slide 33 - &amp;quot;DesCartes: A Continuum of Learning®&amp;quot;&quot;/&gt;&lt;property id=&quot;20307&quot; value=&quot;285&quot;/&gt;&lt;/object&gt;&lt;object type=&quot;3&quot; unique_id=&quot;10060&quot;&gt;&lt;property id=&quot;20148&quot; value=&quot;5&quot;/&gt;&lt;property id=&quot;20300&quot; value=&quot;Slide 12 - &amp;quot;Connecting Data to Instruction&amp;quot;&quot;/&gt;&lt;property id=&quot;20307&quot; value=&quot;340&quot;/&gt;&lt;/object&gt;&lt;object type=&quot;3&quot; unique_id=&quot;10061&quot;&gt;&lt;property id=&quot;20148&quot; value=&quot;5&quot;/&gt;&lt;property id=&quot;20300&quot; value=&quot;Slide 15 - &amp;quot;Achievement Status and Growth Reports&amp;quot;&quot;/&gt;&lt;property id=&quot;20307&quot; value=&quot;341&quot;/&gt;&lt;/object&gt;&lt;object type=&quot;3&quot; unique_id=&quot;10062&quot;&gt;&lt;property id=&quot;20148&quot; value=&quot;5&quot;/&gt;&lt;property id=&quot;20300&quot; value=&quot;Slide 21 - &amp;quot;Sharing Results&amp;quot;&quot;/&gt;&lt;property id=&quot;20307&quot; value=&quot;343&quot;/&gt;&lt;/object&gt;&lt;object type=&quot;3&quot; unique_id=&quot;10063&quot;&gt;&lt;property id=&quot;20148&quot; value=&quot;5&quot;/&gt;&lt;property id=&quot;20300&quot; value=&quot;Slide 34 - &amp;quot;Primary Grades Instructional Data&amp;quot;&quot;/&gt;&lt;property id=&quot;20307&quot; value=&quot;344&quot;/&gt;&lt;/object&gt;&lt;object type=&quot;3&quot; unique_id=&quot;14211&quot;&gt;&lt;property id=&quot;20148&quot; value=&quot;5&quot;/&gt;&lt;property id=&quot;20300&quot; value=&quot;Slide 17 - &amp;quot;Student Goal Setting&amp;quot;&quot;/&gt;&lt;property id=&quot;20307&quot; value=&quot;345&quot;/&gt;&lt;/object&gt;&lt;object type=&quot;3&quot; unique_id=&quot;14212&quot;&gt;&lt;property id=&quot;20148&quot; value=&quot;5&quot;/&gt;&lt;property id=&quot;20300&quot; value=&quot;Slide 18 - &amp;quot;Student Goal Setting Worksheet&amp;quot;&quot;/&gt;&lt;property id=&quot;20307&quot; value=&quot;346&quot;/&gt;&lt;/object&gt;&lt;object type=&quot;3&quot; unique_id=&quot;14213&quot;&gt;&lt;property id=&quot;20148&quot; value=&quot;5&quot;/&gt;&lt;property id=&quot;20300&quot; value=&quot;Slide 5 - &amp;quot;Self-Assessment &amp;quot;&quot;/&gt;&lt;property id=&quot;20307&quot; value=&quot;351&quot;/&gt;&lt;/object&gt;&lt;object type=&quot;3&quot; unique_id=&quot;14214&quot;&gt;&lt;property id=&quot;20148&quot; value=&quot;5&quot;/&gt;&lt;property id=&quot;20300&quot; value=&quot;Slide 11 - &amp;quot;Class Breakdown Reports and  DesCartes: A Continuum of Learning®&amp;quot;&quot;/&gt;&lt;property id=&quot;20307&quot; value=&quot;349&quot;/&gt;&lt;/object&gt;&lt;object type=&quot;3&quot; unique_id=&quot;14215&quot;&gt;&lt;property id=&quot;20148&quot; value=&quot;5&quot;/&gt;&lt;property id=&quot;20300&quot; value=&quot;Slide 20 - &amp;quot;Student Progress Reports&amp;quot;&quot;/&gt;&lt;property id=&quot;20307&quot; value=&quot;350&quot;/&gt;&lt;/object&gt;&lt;object type=&quot;3&quot; unique_id=&quot;14216&quot;&gt;&lt;property id=&quot;20148&quot; value=&quot;5&quot;/&gt;&lt;property id=&quot;20300&quot; value=&quot;Slide 28 - &amp;quot;Measuring Growth&amp;quot;&quot;/&gt;&lt;property id=&quot;20307&quot; value=&quot;34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NewPPTTemplate">
  <a:themeElements>
    <a:clrScheme name="NWEA">
      <a:dk1>
        <a:sysClr val="windowText" lastClr="000000"/>
      </a:dk1>
      <a:lt1>
        <a:sysClr val="window" lastClr="FFFFFF"/>
      </a:lt1>
      <a:dk2>
        <a:srgbClr val="0065A4"/>
      </a:dk2>
      <a:lt2>
        <a:srgbClr val="A6B4AC"/>
      </a:lt2>
      <a:accent1>
        <a:srgbClr val="13B5EA"/>
      </a:accent1>
      <a:accent2>
        <a:srgbClr val="F78E1E"/>
      </a:accent2>
      <a:accent3>
        <a:srgbClr val="7AC143"/>
      </a:accent3>
      <a:accent4>
        <a:srgbClr val="005DAA"/>
      </a:accent4>
      <a:accent5>
        <a:srgbClr val="FFC425"/>
      </a:accent5>
      <a:accent6>
        <a:srgbClr val="008752"/>
      </a:accent6>
      <a:hlink>
        <a:srgbClr val="005DAA"/>
      </a:hlink>
      <a:folHlink>
        <a:srgbClr val="A6B4AC"/>
      </a:folHlink>
    </a:clrScheme>
    <a:fontScheme name="New NWEA Fonts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PPTTemplate">
  <a:themeElements>
    <a:clrScheme name="NWEA">
      <a:dk1>
        <a:sysClr val="windowText" lastClr="000000"/>
      </a:dk1>
      <a:lt1>
        <a:sysClr val="window" lastClr="FFFFFF"/>
      </a:lt1>
      <a:dk2>
        <a:srgbClr val="0065A4"/>
      </a:dk2>
      <a:lt2>
        <a:srgbClr val="A6B4AC"/>
      </a:lt2>
      <a:accent1>
        <a:srgbClr val="13B5EA"/>
      </a:accent1>
      <a:accent2>
        <a:srgbClr val="F78E1E"/>
      </a:accent2>
      <a:accent3>
        <a:srgbClr val="7AC143"/>
      </a:accent3>
      <a:accent4>
        <a:srgbClr val="005DAA"/>
      </a:accent4>
      <a:accent5>
        <a:srgbClr val="FFC425"/>
      </a:accent5>
      <a:accent6>
        <a:srgbClr val="008752"/>
      </a:accent6>
      <a:hlink>
        <a:srgbClr val="005DAA"/>
      </a:hlink>
      <a:folHlink>
        <a:srgbClr val="A6B4AC"/>
      </a:folHlink>
    </a:clrScheme>
    <a:fontScheme name="New NWEA Fonts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ewPPTTemplate">
  <a:themeElements>
    <a:clrScheme name="NWEA">
      <a:dk1>
        <a:sysClr val="windowText" lastClr="000000"/>
      </a:dk1>
      <a:lt1>
        <a:sysClr val="window" lastClr="FFFFFF"/>
      </a:lt1>
      <a:dk2>
        <a:srgbClr val="0065A4"/>
      </a:dk2>
      <a:lt2>
        <a:srgbClr val="A6B4AC"/>
      </a:lt2>
      <a:accent1>
        <a:srgbClr val="13B5EA"/>
      </a:accent1>
      <a:accent2>
        <a:srgbClr val="F78E1E"/>
      </a:accent2>
      <a:accent3>
        <a:srgbClr val="7AC143"/>
      </a:accent3>
      <a:accent4>
        <a:srgbClr val="005DAA"/>
      </a:accent4>
      <a:accent5>
        <a:srgbClr val="FFC425"/>
      </a:accent5>
      <a:accent6>
        <a:srgbClr val="008752"/>
      </a:accent6>
      <a:hlink>
        <a:srgbClr val="005DAA"/>
      </a:hlink>
      <a:folHlink>
        <a:srgbClr val="A6B4AC"/>
      </a:folHlink>
    </a:clrScheme>
    <a:fontScheme name="New NWEA Fonts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8943</TotalTime>
  <Words>797</Words>
  <Application>Microsoft Office PowerPoint</Application>
  <PresentationFormat>On-screen Show (4:3)</PresentationFormat>
  <Paragraphs>121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NewPPTTemplate</vt:lpstr>
      <vt:lpstr>1_NewPPTTemplate</vt:lpstr>
      <vt:lpstr>2_NewPPTTemplate</vt:lpstr>
      <vt:lpstr>VIDEO</vt:lpstr>
      <vt:lpstr>Class Report</vt:lpstr>
      <vt:lpstr>Class Report</vt:lpstr>
      <vt:lpstr>Achievement Status and Growth Report</vt:lpstr>
      <vt:lpstr>Achievement Status and Growth Report</vt:lpstr>
      <vt:lpstr>Class Breakdown by Goal Report</vt:lpstr>
      <vt:lpstr>Class Breakdown Reports and  DesCartes: A Continuum of Learning®</vt:lpstr>
      <vt:lpstr>Before you print…</vt:lpstr>
      <vt:lpstr>To get to the NWEA site…</vt:lpstr>
      <vt:lpstr>After logging in…</vt:lpstr>
      <vt:lpstr>What to do with the reports…</vt:lpstr>
      <vt:lpstr>Kindergarten Report</vt:lpstr>
      <vt:lpstr>Other Resources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Stepping Stones  to Using Data</dc:title>
  <dc:creator>TJB</dc:creator>
  <cp:lastModifiedBy>Kathy Donohue</cp:lastModifiedBy>
  <cp:revision>584</cp:revision>
  <cp:lastPrinted>2012-01-10T14:28:30Z</cp:lastPrinted>
  <dcterms:created xsi:type="dcterms:W3CDTF">2011-09-06T16:51:37Z</dcterms:created>
  <dcterms:modified xsi:type="dcterms:W3CDTF">2014-03-11T00:53:05Z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hases">
    <vt:lpwstr>Phase 3 - QA</vt:lpwstr>
  </property>
  <property fmtid="{D5CDD505-2E9C-101B-9397-08002B2CF9AE}" pid="3" name="Workshop Group">
    <vt:lpwstr>2) SSD</vt:lpwstr>
  </property>
  <property fmtid="{D5CDD505-2E9C-101B-9397-08002B2CF9AE}" pid="4" name="Workflow Phase">
    <vt:lpwstr>6.5: In Progress with Texas</vt:lpwstr>
  </property>
</Properties>
</file>